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56" r:id="rId2"/>
    <p:sldId id="257" r:id="rId3"/>
    <p:sldId id="258" r:id="rId4"/>
    <p:sldId id="259" r:id="rId5"/>
    <p:sldId id="260" r:id="rId6"/>
    <p:sldId id="261" r:id="rId7"/>
    <p:sldId id="267" r:id="rId8"/>
    <p:sldId id="268" r:id="rId9"/>
    <p:sldId id="262" r:id="rId10"/>
    <p:sldId id="263" r:id="rId11"/>
    <p:sldId id="269" r:id="rId12"/>
    <p:sldId id="264" r:id="rId13"/>
    <p:sldId id="266" r:id="rId14"/>
    <p:sldId id="270" r:id="rId15"/>
    <p:sldId id="27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7" autoAdjust="0"/>
    <p:restoredTop sz="94660"/>
  </p:normalViewPr>
  <p:slideViewPr>
    <p:cSldViewPr snapToGrid="0">
      <p:cViewPr varScale="1">
        <p:scale>
          <a:sx n="105" d="100"/>
          <a:sy n="105" d="100"/>
        </p:scale>
        <p:origin x="660" y="96"/>
      </p:cViewPr>
      <p:guideLst/>
    </p:cSldViewPr>
  </p:slideViewPr>
  <p:notesTextViewPr>
    <p:cViewPr>
      <p:scale>
        <a:sx n="1" d="1"/>
        <a:sy n="1" d="1"/>
      </p:scale>
      <p:origin x="0" y="0"/>
    </p:cViewPr>
  </p:notesTextViewPr>
  <p:notesViewPr>
    <p:cSldViewPr snapToGrid="0">
      <p:cViewPr varScale="1">
        <p:scale>
          <a:sx n="91" d="100"/>
          <a:sy n="91" d="100"/>
        </p:scale>
        <p:origin x="864"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A3B246D-223C-468D-8124-F8048CF8707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30BF767-D4F5-4C57-9273-9797BBEF94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97F559-28A2-420F-B438-34F5DD9F4FBF}" type="datetimeFigureOut">
              <a:rPr lang="en-US" smtClean="0"/>
              <a:t>11/28/2023</a:t>
            </a:fld>
            <a:endParaRPr lang="en-US" dirty="0"/>
          </a:p>
        </p:txBody>
      </p:sp>
      <p:sp>
        <p:nvSpPr>
          <p:cNvPr id="4" name="Footer Placeholder 3">
            <a:extLst>
              <a:ext uri="{FF2B5EF4-FFF2-40B4-BE49-F238E27FC236}">
                <a16:creationId xmlns:a16="http://schemas.microsoft.com/office/drawing/2014/main" id="{63B18779-E005-428C-993A-300CA0CBCEE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AB11A3-E11E-4B45-87E5-899CC04397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820864-E2D2-44D2-ADAE-2B6132BCAF37}" type="slidenum">
              <a:rPr lang="en-US" smtClean="0"/>
              <a:t>‹#›</a:t>
            </a:fld>
            <a:endParaRPr lang="en-US" dirty="0"/>
          </a:p>
        </p:txBody>
      </p:sp>
    </p:spTree>
    <p:extLst>
      <p:ext uri="{BB962C8B-B14F-4D97-AF65-F5344CB8AC3E}">
        <p14:creationId xmlns:p14="http://schemas.microsoft.com/office/powerpoint/2010/main" val="1078590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63552E-500F-4D2D-874B-85912B2B193A}" type="datetimeFigureOut">
              <a:rPr lang="en-US" smtClean="0"/>
              <a:t>11/28/2023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EF2557-20A0-4047-9A10-CD305079EC11}" type="slidenum">
              <a:rPr lang="en-US" smtClean="0"/>
              <a:t>‹#›</a:t>
            </a:fld>
            <a:endParaRPr lang="en-US"/>
          </a:p>
        </p:txBody>
      </p:sp>
    </p:spTree>
    <p:extLst>
      <p:ext uri="{BB962C8B-B14F-4D97-AF65-F5344CB8AC3E}">
        <p14:creationId xmlns:p14="http://schemas.microsoft.com/office/powerpoint/2010/main" val="6621077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EF2557-20A0-4047-9A10-CD305079EC11}" type="slidenum">
              <a:rPr lang="en-US" smtClean="0"/>
              <a:t>2</a:t>
            </a:fld>
            <a:endParaRPr lang="en-US"/>
          </a:p>
        </p:txBody>
      </p:sp>
    </p:spTree>
    <p:extLst>
      <p:ext uri="{BB962C8B-B14F-4D97-AF65-F5344CB8AC3E}">
        <p14:creationId xmlns:p14="http://schemas.microsoft.com/office/powerpoint/2010/main" val="3319377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2EF2557-20A0-4047-9A10-CD305079EC11}" type="slidenum">
              <a:rPr lang="en-US" smtClean="0"/>
              <a:t>9</a:t>
            </a:fld>
            <a:endParaRPr lang="en-US"/>
          </a:p>
        </p:txBody>
      </p:sp>
    </p:spTree>
    <p:extLst>
      <p:ext uri="{BB962C8B-B14F-4D97-AF65-F5344CB8AC3E}">
        <p14:creationId xmlns:p14="http://schemas.microsoft.com/office/powerpoint/2010/main" val="1210864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CC19B-560A-456E-9CA5-94713D71A0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5F3FE3-36B8-430D-8BD6-FD25B2B302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7F0511-345A-43E4-92BD-A651D8BECFBE}"/>
              </a:ext>
            </a:extLst>
          </p:cNvPr>
          <p:cNvSpPr>
            <a:spLocks noGrp="1"/>
          </p:cNvSpPr>
          <p:nvPr>
            <p:ph type="dt" sz="half" idx="10"/>
          </p:nvPr>
        </p:nvSpPr>
        <p:spPr/>
        <p:txBody>
          <a:bodyPr/>
          <a:lstStyle/>
          <a:p>
            <a:fld id="{56FC0A14-F981-4E34-89A7-FDC81BB33828}" type="datetimeFigureOut">
              <a:rPr lang="en-US" smtClean="0"/>
              <a:t>11/28/2023</a:t>
            </a:fld>
            <a:endParaRPr lang="en-US" dirty="0"/>
          </a:p>
        </p:txBody>
      </p:sp>
      <p:sp>
        <p:nvSpPr>
          <p:cNvPr id="5" name="Footer Placeholder 4">
            <a:extLst>
              <a:ext uri="{FF2B5EF4-FFF2-40B4-BE49-F238E27FC236}">
                <a16:creationId xmlns:a16="http://schemas.microsoft.com/office/drawing/2014/main" id="{1F9DAC1F-B196-48AD-8502-AEB30B40E2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4C07F35-BDD0-4B39-B593-493FF38E9919}"/>
              </a:ext>
            </a:extLst>
          </p:cNvPr>
          <p:cNvSpPr>
            <a:spLocks noGrp="1"/>
          </p:cNvSpPr>
          <p:nvPr>
            <p:ph type="sldNum" sz="quarter" idx="12"/>
          </p:nvPr>
        </p:nvSpPr>
        <p:spPr/>
        <p:txBody>
          <a:bodyPr/>
          <a:lstStyle/>
          <a:p>
            <a:fld id="{274FCD19-7F2B-47D2-8DA1-BCD8C38D75D7}" type="slidenum">
              <a:rPr lang="en-US" smtClean="0"/>
              <a:t>‹#›</a:t>
            </a:fld>
            <a:endParaRPr lang="en-US" dirty="0"/>
          </a:p>
        </p:txBody>
      </p:sp>
    </p:spTree>
    <p:extLst>
      <p:ext uri="{BB962C8B-B14F-4D97-AF65-F5344CB8AC3E}">
        <p14:creationId xmlns:p14="http://schemas.microsoft.com/office/powerpoint/2010/main" val="3383373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5E802-0489-4B60-B652-C66A084D68E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AD11187-D6FD-4333-B1A2-339BEC70087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719845-E1F8-468F-8718-4519958367F5}"/>
              </a:ext>
            </a:extLst>
          </p:cNvPr>
          <p:cNvSpPr>
            <a:spLocks noGrp="1"/>
          </p:cNvSpPr>
          <p:nvPr>
            <p:ph type="dt" sz="half" idx="10"/>
          </p:nvPr>
        </p:nvSpPr>
        <p:spPr/>
        <p:txBody>
          <a:bodyPr/>
          <a:lstStyle/>
          <a:p>
            <a:fld id="{56FC0A14-F981-4E34-89A7-FDC81BB33828}" type="datetimeFigureOut">
              <a:rPr lang="en-US" smtClean="0"/>
              <a:t>11/28/2023</a:t>
            </a:fld>
            <a:endParaRPr lang="en-US" dirty="0"/>
          </a:p>
        </p:txBody>
      </p:sp>
      <p:sp>
        <p:nvSpPr>
          <p:cNvPr id="5" name="Footer Placeholder 4">
            <a:extLst>
              <a:ext uri="{FF2B5EF4-FFF2-40B4-BE49-F238E27FC236}">
                <a16:creationId xmlns:a16="http://schemas.microsoft.com/office/drawing/2014/main" id="{25A3C43C-1BD9-4C9A-99C7-BE283D56AEE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88947D1-B962-44A4-ABE8-55690AB74E7B}"/>
              </a:ext>
            </a:extLst>
          </p:cNvPr>
          <p:cNvSpPr>
            <a:spLocks noGrp="1"/>
          </p:cNvSpPr>
          <p:nvPr>
            <p:ph type="sldNum" sz="quarter" idx="12"/>
          </p:nvPr>
        </p:nvSpPr>
        <p:spPr/>
        <p:txBody>
          <a:bodyPr/>
          <a:lstStyle/>
          <a:p>
            <a:fld id="{274FCD19-7F2B-47D2-8DA1-BCD8C38D75D7}" type="slidenum">
              <a:rPr lang="en-US" smtClean="0"/>
              <a:t>‹#›</a:t>
            </a:fld>
            <a:endParaRPr lang="en-US" dirty="0"/>
          </a:p>
        </p:txBody>
      </p:sp>
    </p:spTree>
    <p:extLst>
      <p:ext uri="{BB962C8B-B14F-4D97-AF65-F5344CB8AC3E}">
        <p14:creationId xmlns:p14="http://schemas.microsoft.com/office/powerpoint/2010/main" val="3793709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1129F2-DC1A-476A-9783-7BE8395653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24A71A3-AABE-41F1-8414-245DB51F3F5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61A7D9-BBB7-4BE5-B3B1-345ABD12E707}"/>
              </a:ext>
            </a:extLst>
          </p:cNvPr>
          <p:cNvSpPr>
            <a:spLocks noGrp="1"/>
          </p:cNvSpPr>
          <p:nvPr>
            <p:ph type="dt" sz="half" idx="10"/>
          </p:nvPr>
        </p:nvSpPr>
        <p:spPr/>
        <p:txBody>
          <a:bodyPr/>
          <a:lstStyle/>
          <a:p>
            <a:fld id="{56FC0A14-F981-4E34-89A7-FDC81BB33828}" type="datetimeFigureOut">
              <a:rPr lang="en-US" smtClean="0"/>
              <a:t>11/28/2023</a:t>
            </a:fld>
            <a:endParaRPr lang="en-US" dirty="0"/>
          </a:p>
        </p:txBody>
      </p:sp>
      <p:sp>
        <p:nvSpPr>
          <p:cNvPr id="5" name="Footer Placeholder 4">
            <a:extLst>
              <a:ext uri="{FF2B5EF4-FFF2-40B4-BE49-F238E27FC236}">
                <a16:creationId xmlns:a16="http://schemas.microsoft.com/office/drawing/2014/main" id="{2D600A63-D4CE-459C-B7D7-6D669E4DF93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2876A2-DBA8-4B09-9887-2BB01B9FBAE7}"/>
              </a:ext>
            </a:extLst>
          </p:cNvPr>
          <p:cNvSpPr>
            <a:spLocks noGrp="1"/>
          </p:cNvSpPr>
          <p:nvPr>
            <p:ph type="sldNum" sz="quarter" idx="12"/>
          </p:nvPr>
        </p:nvSpPr>
        <p:spPr/>
        <p:txBody>
          <a:bodyPr/>
          <a:lstStyle/>
          <a:p>
            <a:fld id="{274FCD19-7F2B-47D2-8DA1-BCD8C38D75D7}" type="slidenum">
              <a:rPr lang="en-US" smtClean="0"/>
              <a:t>‹#›</a:t>
            </a:fld>
            <a:endParaRPr lang="en-US" dirty="0"/>
          </a:p>
        </p:txBody>
      </p:sp>
    </p:spTree>
    <p:extLst>
      <p:ext uri="{BB962C8B-B14F-4D97-AF65-F5344CB8AC3E}">
        <p14:creationId xmlns:p14="http://schemas.microsoft.com/office/powerpoint/2010/main" val="35500403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1B68B-AD14-44D4-98F8-3E1452D12DB3}"/>
              </a:ext>
            </a:extLst>
          </p:cNvPr>
          <p:cNvSpPr>
            <a:spLocks noGrp="1"/>
          </p:cNvSpPr>
          <p:nvPr>
            <p:ph type="title" hasCustomPrompt="1"/>
          </p:nvPr>
        </p:nvSpPr>
        <p:spPr/>
        <p:txBody>
          <a:bodyPr/>
          <a:lstStyle>
            <a:lvl1pPr>
              <a:defRPr b="1">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B37E3811-BE0B-429E-8749-A80405126DEC}"/>
              </a:ext>
            </a:extLst>
          </p:cNvPr>
          <p:cNvSpPr>
            <a:spLocks noGrp="1"/>
          </p:cNvSpPr>
          <p:nvPr>
            <p:ph idx="1"/>
          </p:nvPr>
        </p:nvSpPr>
        <p:spPr/>
        <p:txBody>
          <a:bodyPr>
            <a:normAutofit/>
          </a:bodyPr>
          <a:lstStyle>
            <a:lvl1pPr algn="just">
              <a:defRPr sz="2800">
                <a:latin typeface="Times New Roman" panose="02020603050405020304" pitchFamily="18" charset="0"/>
                <a:cs typeface="Times New Roman" panose="02020603050405020304" pitchFamily="18" charset="0"/>
              </a:defRPr>
            </a:lvl1pPr>
            <a:lvl2pPr algn="just">
              <a:defRPr sz="2800">
                <a:latin typeface="Times New Roman" panose="02020603050405020304" pitchFamily="18" charset="0"/>
                <a:cs typeface="Times New Roman" panose="02020603050405020304" pitchFamily="18" charset="0"/>
              </a:defRPr>
            </a:lvl2pPr>
            <a:lvl3pPr algn="just">
              <a:defRPr sz="2800">
                <a:latin typeface="Times New Roman" panose="02020603050405020304" pitchFamily="18" charset="0"/>
                <a:cs typeface="Times New Roman" panose="02020603050405020304" pitchFamily="18" charset="0"/>
              </a:defRPr>
            </a:lvl3pPr>
            <a:lvl4pPr algn="just">
              <a:defRPr sz="2800">
                <a:latin typeface="Times New Roman" panose="02020603050405020304" pitchFamily="18" charset="0"/>
                <a:cs typeface="Times New Roman" panose="02020603050405020304" pitchFamily="18" charset="0"/>
              </a:defRPr>
            </a:lvl4pPr>
            <a:lvl5pPr algn="just">
              <a:defRPr sz="2800">
                <a:latin typeface="Times New Roman" panose="02020603050405020304" pitchFamily="18" charset="0"/>
                <a:cs typeface="Times New Roman" panose="020206030504050203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D01E96B-EE24-4304-8C4B-56267891CB59}"/>
              </a:ext>
            </a:extLst>
          </p:cNvPr>
          <p:cNvSpPr>
            <a:spLocks noGrp="1"/>
          </p:cNvSpPr>
          <p:nvPr>
            <p:ph type="dt" sz="half" idx="10"/>
          </p:nvPr>
        </p:nvSpPr>
        <p:spPr/>
        <p:txBody>
          <a:bodyPr/>
          <a:lstStyle/>
          <a:p>
            <a:fld id="{56FC0A14-F981-4E34-89A7-FDC81BB33828}" type="datetimeFigureOut">
              <a:rPr lang="en-US" smtClean="0"/>
              <a:t>11/28/2023</a:t>
            </a:fld>
            <a:endParaRPr lang="en-US" dirty="0"/>
          </a:p>
        </p:txBody>
      </p:sp>
      <p:sp>
        <p:nvSpPr>
          <p:cNvPr id="5" name="Footer Placeholder 4">
            <a:extLst>
              <a:ext uri="{FF2B5EF4-FFF2-40B4-BE49-F238E27FC236}">
                <a16:creationId xmlns:a16="http://schemas.microsoft.com/office/drawing/2014/main" id="{8DDB78AA-2F15-47E8-8558-88D372E3BC9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4C72880-A59D-41FB-98E9-F7DD326654C0}"/>
              </a:ext>
            </a:extLst>
          </p:cNvPr>
          <p:cNvSpPr>
            <a:spLocks noGrp="1"/>
          </p:cNvSpPr>
          <p:nvPr>
            <p:ph type="sldNum" sz="quarter" idx="12"/>
          </p:nvPr>
        </p:nvSpPr>
        <p:spPr/>
        <p:txBody>
          <a:bodyPr/>
          <a:lstStyle/>
          <a:p>
            <a:fld id="{274FCD19-7F2B-47D2-8DA1-BCD8C38D75D7}" type="slidenum">
              <a:rPr lang="en-US" smtClean="0"/>
              <a:t>‹#›</a:t>
            </a:fld>
            <a:endParaRPr lang="en-US" dirty="0"/>
          </a:p>
        </p:txBody>
      </p:sp>
    </p:spTree>
    <p:extLst>
      <p:ext uri="{BB962C8B-B14F-4D97-AF65-F5344CB8AC3E}">
        <p14:creationId xmlns:p14="http://schemas.microsoft.com/office/powerpoint/2010/main" val="33168011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63CE9-8709-4747-9585-B576F13C24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3309B1C-48D0-4052-B1CB-7C1330C0DA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33A6566-A1B2-4C17-8B46-1CEC4930ED84}"/>
              </a:ext>
            </a:extLst>
          </p:cNvPr>
          <p:cNvSpPr>
            <a:spLocks noGrp="1"/>
          </p:cNvSpPr>
          <p:nvPr>
            <p:ph type="dt" sz="half" idx="10"/>
          </p:nvPr>
        </p:nvSpPr>
        <p:spPr/>
        <p:txBody>
          <a:bodyPr/>
          <a:lstStyle/>
          <a:p>
            <a:fld id="{56FC0A14-F981-4E34-89A7-FDC81BB33828}" type="datetimeFigureOut">
              <a:rPr lang="en-US" smtClean="0"/>
              <a:t>11/28/2023</a:t>
            </a:fld>
            <a:endParaRPr lang="en-US" dirty="0"/>
          </a:p>
        </p:txBody>
      </p:sp>
      <p:sp>
        <p:nvSpPr>
          <p:cNvPr id="5" name="Footer Placeholder 4">
            <a:extLst>
              <a:ext uri="{FF2B5EF4-FFF2-40B4-BE49-F238E27FC236}">
                <a16:creationId xmlns:a16="http://schemas.microsoft.com/office/drawing/2014/main" id="{2C4F0A6E-1C6C-4116-842F-B9EBC34149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08256B8-DDA6-4435-9B32-117BDA2419E8}"/>
              </a:ext>
            </a:extLst>
          </p:cNvPr>
          <p:cNvSpPr>
            <a:spLocks noGrp="1"/>
          </p:cNvSpPr>
          <p:nvPr>
            <p:ph type="sldNum" sz="quarter" idx="12"/>
          </p:nvPr>
        </p:nvSpPr>
        <p:spPr/>
        <p:txBody>
          <a:bodyPr/>
          <a:lstStyle/>
          <a:p>
            <a:fld id="{274FCD19-7F2B-47D2-8DA1-BCD8C38D75D7}" type="slidenum">
              <a:rPr lang="en-US" smtClean="0"/>
              <a:t>‹#›</a:t>
            </a:fld>
            <a:endParaRPr lang="en-US" dirty="0"/>
          </a:p>
        </p:txBody>
      </p:sp>
    </p:spTree>
    <p:extLst>
      <p:ext uri="{BB962C8B-B14F-4D97-AF65-F5344CB8AC3E}">
        <p14:creationId xmlns:p14="http://schemas.microsoft.com/office/powerpoint/2010/main" val="2909963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13AE5-A5F6-412A-8540-445EE128F0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8F0983-3036-4CCC-A593-E64310BEF76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93A4190-7730-497A-BEE0-E49D2D96C54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9748C5-5A3E-40C9-A10F-EC3A4EDEA87B}"/>
              </a:ext>
            </a:extLst>
          </p:cNvPr>
          <p:cNvSpPr>
            <a:spLocks noGrp="1"/>
          </p:cNvSpPr>
          <p:nvPr>
            <p:ph type="dt" sz="half" idx="10"/>
          </p:nvPr>
        </p:nvSpPr>
        <p:spPr/>
        <p:txBody>
          <a:bodyPr/>
          <a:lstStyle/>
          <a:p>
            <a:fld id="{56FC0A14-F981-4E34-89A7-FDC81BB33828}" type="datetimeFigureOut">
              <a:rPr lang="en-US" smtClean="0"/>
              <a:t>11/28/2023</a:t>
            </a:fld>
            <a:endParaRPr lang="en-US" dirty="0"/>
          </a:p>
        </p:txBody>
      </p:sp>
      <p:sp>
        <p:nvSpPr>
          <p:cNvPr id="6" name="Footer Placeholder 5">
            <a:extLst>
              <a:ext uri="{FF2B5EF4-FFF2-40B4-BE49-F238E27FC236}">
                <a16:creationId xmlns:a16="http://schemas.microsoft.com/office/drawing/2014/main" id="{C9A9A269-4AEE-40F6-BB55-9EB22815116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C5BB355-25ED-44B9-BF1B-89CDD663B9B8}"/>
              </a:ext>
            </a:extLst>
          </p:cNvPr>
          <p:cNvSpPr>
            <a:spLocks noGrp="1"/>
          </p:cNvSpPr>
          <p:nvPr>
            <p:ph type="sldNum" sz="quarter" idx="12"/>
          </p:nvPr>
        </p:nvSpPr>
        <p:spPr/>
        <p:txBody>
          <a:bodyPr/>
          <a:lstStyle/>
          <a:p>
            <a:fld id="{274FCD19-7F2B-47D2-8DA1-BCD8C38D75D7}" type="slidenum">
              <a:rPr lang="en-US" smtClean="0"/>
              <a:t>‹#›</a:t>
            </a:fld>
            <a:endParaRPr lang="en-US" dirty="0"/>
          </a:p>
        </p:txBody>
      </p:sp>
    </p:spTree>
    <p:extLst>
      <p:ext uri="{BB962C8B-B14F-4D97-AF65-F5344CB8AC3E}">
        <p14:creationId xmlns:p14="http://schemas.microsoft.com/office/powerpoint/2010/main" val="2389401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5F00E-6366-4E18-8182-31151E231C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78C0FF0-ABB0-4B7A-AA81-E2C1A1E807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7309FE3-35E2-4A7C-B239-DF21E1BA074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6A5C6B-52D5-4489-A31D-1613B1C34D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D5210D0-A7E6-46A7-96C4-5E714FCDC9D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2139C55-0C4B-4B0A-A5E2-6AC5B37D7474}"/>
              </a:ext>
            </a:extLst>
          </p:cNvPr>
          <p:cNvSpPr>
            <a:spLocks noGrp="1"/>
          </p:cNvSpPr>
          <p:nvPr>
            <p:ph type="dt" sz="half" idx="10"/>
          </p:nvPr>
        </p:nvSpPr>
        <p:spPr/>
        <p:txBody>
          <a:bodyPr/>
          <a:lstStyle/>
          <a:p>
            <a:fld id="{56FC0A14-F981-4E34-89A7-FDC81BB33828}" type="datetimeFigureOut">
              <a:rPr lang="en-US" smtClean="0"/>
              <a:t>11/28/2023</a:t>
            </a:fld>
            <a:endParaRPr lang="en-US" dirty="0"/>
          </a:p>
        </p:txBody>
      </p:sp>
      <p:sp>
        <p:nvSpPr>
          <p:cNvPr id="8" name="Footer Placeholder 7">
            <a:extLst>
              <a:ext uri="{FF2B5EF4-FFF2-40B4-BE49-F238E27FC236}">
                <a16:creationId xmlns:a16="http://schemas.microsoft.com/office/drawing/2014/main" id="{99BA8C77-81BB-4F74-9F4D-3077916C696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3D302F51-7FBF-4202-A8AB-393C2A9FCDBD}"/>
              </a:ext>
            </a:extLst>
          </p:cNvPr>
          <p:cNvSpPr>
            <a:spLocks noGrp="1"/>
          </p:cNvSpPr>
          <p:nvPr>
            <p:ph type="sldNum" sz="quarter" idx="12"/>
          </p:nvPr>
        </p:nvSpPr>
        <p:spPr/>
        <p:txBody>
          <a:bodyPr/>
          <a:lstStyle/>
          <a:p>
            <a:fld id="{274FCD19-7F2B-47D2-8DA1-BCD8C38D75D7}" type="slidenum">
              <a:rPr lang="en-US" smtClean="0"/>
              <a:t>‹#›</a:t>
            </a:fld>
            <a:endParaRPr lang="en-US" dirty="0"/>
          </a:p>
        </p:txBody>
      </p:sp>
    </p:spTree>
    <p:extLst>
      <p:ext uri="{BB962C8B-B14F-4D97-AF65-F5344CB8AC3E}">
        <p14:creationId xmlns:p14="http://schemas.microsoft.com/office/powerpoint/2010/main" val="883260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CB5F-6794-42BD-91C7-2DBCAC9DD2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99A0FE-DA42-474A-9D54-34C3386CF725}"/>
              </a:ext>
            </a:extLst>
          </p:cNvPr>
          <p:cNvSpPr>
            <a:spLocks noGrp="1"/>
          </p:cNvSpPr>
          <p:nvPr>
            <p:ph type="dt" sz="half" idx="10"/>
          </p:nvPr>
        </p:nvSpPr>
        <p:spPr/>
        <p:txBody>
          <a:bodyPr/>
          <a:lstStyle/>
          <a:p>
            <a:fld id="{56FC0A14-F981-4E34-89A7-FDC81BB33828}" type="datetimeFigureOut">
              <a:rPr lang="en-US" smtClean="0"/>
              <a:t>11/28/2023</a:t>
            </a:fld>
            <a:endParaRPr lang="en-US" dirty="0"/>
          </a:p>
        </p:txBody>
      </p:sp>
      <p:sp>
        <p:nvSpPr>
          <p:cNvPr id="4" name="Footer Placeholder 3">
            <a:extLst>
              <a:ext uri="{FF2B5EF4-FFF2-40B4-BE49-F238E27FC236}">
                <a16:creationId xmlns:a16="http://schemas.microsoft.com/office/drawing/2014/main" id="{40573DA0-2DAA-4F76-9D27-FE83D98A8F2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6824426-E3C3-4D80-A684-C9FA1E7DDCC0}"/>
              </a:ext>
            </a:extLst>
          </p:cNvPr>
          <p:cNvSpPr>
            <a:spLocks noGrp="1"/>
          </p:cNvSpPr>
          <p:nvPr>
            <p:ph type="sldNum" sz="quarter" idx="12"/>
          </p:nvPr>
        </p:nvSpPr>
        <p:spPr/>
        <p:txBody>
          <a:bodyPr/>
          <a:lstStyle/>
          <a:p>
            <a:fld id="{274FCD19-7F2B-47D2-8DA1-BCD8C38D75D7}" type="slidenum">
              <a:rPr lang="en-US" smtClean="0"/>
              <a:t>‹#›</a:t>
            </a:fld>
            <a:endParaRPr lang="en-US" dirty="0"/>
          </a:p>
        </p:txBody>
      </p:sp>
    </p:spTree>
    <p:extLst>
      <p:ext uri="{BB962C8B-B14F-4D97-AF65-F5344CB8AC3E}">
        <p14:creationId xmlns:p14="http://schemas.microsoft.com/office/powerpoint/2010/main" val="3692479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F3358D-C209-4565-827C-60ADC4B5186B}"/>
              </a:ext>
            </a:extLst>
          </p:cNvPr>
          <p:cNvSpPr>
            <a:spLocks noGrp="1"/>
          </p:cNvSpPr>
          <p:nvPr>
            <p:ph type="dt" sz="half" idx="10"/>
          </p:nvPr>
        </p:nvSpPr>
        <p:spPr/>
        <p:txBody>
          <a:bodyPr/>
          <a:lstStyle/>
          <a:p>
            <a:fld id="{56FC0A14-F981-4E34-89A7-FDC81BB33828}" type="datetimeFigureOut">
              <a:rPr lang="en-US" smtClean="0"/>
              <a:t>11/28/2023</a:t>
            </a:fld>
            <a:endParaRPr lang="en-US" dirty="0"/>
          </a:p>
        </p:txBody>
      </p:sp>
      <p:sp>
        <p:nvSpPr>
          <p:cNvPr id="3" name="Footer Placeholder 2">
            <a:extLst>
              <a:ext uri="{FF2B5EF4-FFF2-40B4-BE49-F238E27FC236}">
                <a16:creationId xmlns:a16="http://schemas.microsoft.com/office/drawing/2014/main" id="{61A11B78-2E66-453E-901A-C195530707A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DE01EE1-2A00-4189-9D8C-8B66CF02F793}"/>
              </a:ext>
            </a:extLst>
          </p:cNvPr>
          <p:cNvSpPr>
            <a:spLocks noGrp="1"/>
          </p:cNvSpPr>
          <p:nvPr>
            <p:ph type="sldNum" sz="quarter" idx="12"/>
          </p:nvPr>
        </p:nvSpPr>
        <p:spPr/>
        <p:txBody>
          <a:bodyPr/>
          <a:lstStyle/>
          <a:p>
            <a:fld id="{274FCD19-7F2B-47D2-8DA1-BCD8C38D75D7}" type="slidenum">
              <a:rPr lang="en-US" smtClean="0"/>
              <a:t>‹#›</a:t>
            </a:fld>
            <a:endParaRPr lang="en-US" dirty="0"/>
          </a:p>
        </p:txBody>
      </p:sp>
    </p:spTree>
    <p:extLst>
      <p:ext uri="{BB962C8B-B14F-4D97-AF65-F5344CB8AC3E}">
        <p14:creationId xmlns:p14="http://schemas.microsoft.com/office/powerpoint/2010/main" val="391934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D31E8-6D6F-4B91-A3B6-1E2361343D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60BB79-137B-4F03-9024-0476E16B2A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F85B8A-E382-4FD3-A7F4-781D3EE230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28EDFC2-F050-4EF5-9824-FC1B1E0F3E40}"/>
              </a:ext>
            </a:extLst>
          </p:cNvPr>
          <p:cNvSpPr>
            <a:spLocks noGrp="1"/>
          </p:cNvSpPr>
          <p:nvPr>
            <p:ph type="dt" sz="half" idx="10"/>
          </p:nvPr>
        </p:nvSpPr>
        <p:spPr/>
        <p:txBody>
          <a:bodyPr/>
          <a:lstStyle/>
          <a:p>
            <a:fld id="{56FC0A14-F981-4E34-89A7-FDC81BB33828}" type="datetimeFigureOut">
              <a:rPr lang="en-US" smtClean="0"/>
              <a:t>11/28/2023</a:t>
            </a:fld>
            <a:endParaRPr lang="en-US" dirty="0"/>
          </a:p>
        </p:txBody>
      </p:sp>
      <p:sp>
        <p:nvSpPr>
          <p:cNvPr id="6" name="Footer Placeholder 5">
            <a:extLst>
              <a:ext uri="{FF2B5EF4-FFF2-40B4-BE49-F238E27FC236}">
                <a16:creationId xmlns:a16="http://schemas.microsoft.com/office/drawing/2014/main" id="{A88C13D2-BFE6-42E9-AE92-7348D8AFFF0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29F0570-5C8E-476B-B056-6A74C261AFC8}"/>
              </a:ext>
            </a:extLst>
          </p:cNvPr>
          <p:cNvSpPr>
            <a:spLocks noGrp="1"/>
          </p:cNvSpPr>
          <p:nvPr>
            <p:ph type="sldNum" sz="quarter" idx="12"/>
          </p:nvPr>
        </p:nvSpPr>
        <p:spPr/>
        <p:txBody>
          <a:bodyPr/>
          <a:lstStyle/>
          <a:p>
            <a:fld id="{274FCD19-7F2B-47D2-8DA1-BCD8C38D75D7}" type="slidenum">
              <a:rPr lang="en-US" smtClean="0"/>
              <a:t>‹#›</a:t>
            </a:fld>
            <a:endParaRPr lang="en-US" dirty="0"/>
          </a:p>
        </p:txBody>
      </p:sp>
    </p:spTree>
    <p:extLst>
      <p:ext uri="{BB962C8B-B14F-4D97-AF65-F5344CB8AC3E}">
        <p14:creationId xmlns:p14="http://schemas.microsoft.com/office/powerpoint/2010/main" val="17071917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21F35-C49F-470E-9925-C573B735E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21D412-75FE-413A-BC1F-D114FC1E67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E0BE990-F954-4481-9B41-64D5559407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8FC1540-1748-4699-8BAF-AF36E373FCB5}"/>
              </a:ext>
            </a:extLst>
          </p:cNvPr>
          <p:cNvSpPr>
            <a:spLocks noGrp="1"/>
          </p:cNvSpPr>
          <p:nvPr>
            <p:ph type="dt" sz="half" idx="10"/>
          </p:nvPr>
        </p:nvSpPr>
        <p:spPr/>
        <p:txBody>
          <a:bodyPr/>
          <a:lstStyle/>
          <a:p>
            <a:fld id="{56FC0A14-F981-4E34-89A7-FDC81BB33828}" type="datetimeFigureOut">
              <a:rPr lang="en-US" smtClean="0"/>
              <a:t>11/28/2023</a:t>
            </a:fld>
            <a:endParaRPr lang="en-US" dirty="0"/>
          </a:p>
        </p:txBody>
      </p:sp>
      <p:sp>
        <p:nvSpPr>
          <p:cNvPr id="6" name="Footer Placeholder 5">
            <a:extLst>
              <a:ext uri="{FF2B5EF4-FFF2-40B4-BE49-F238E27FC236}">
                <a16:creationId xmlns:a16="http://schemas.microsoft.com/office/drawing/2014/main" id="{C2011377-50F2-4B2C-AEF3-88CF1E70A8E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A7A8C7-732C-4D81-9396-E5AF4F12FFD0}"/>
              </a:ext>
            </a:extLst>
          </p:cNvPr>
          <p:cNvSpPr>
            <a:spLocks noGrp="1"/>
          </p:cNvSpPr>
          <p:nvPr>
            <p:ph type="sldNum" sz="quarter" idx="12"/>
          </p:nvPr>
        </p:nvSpPr>
        <p:spPr/>
        <p:txBody>
          <a:bodyPr/>
          <a:lstStyle/>
          <a:p>
            <a:fld id="{274FCD19-7F2B-47D2-8DA1-BCD8C38D75D7}" type="slidenum">
              <a:rPr lang="en-US" smtClean="0"/>
              <a:t>‹#›</a:t>
            </a:fld>
            <a:endParaRPr lang="en-US" dirty="0"/>
          </a:p>
        </p:txBody>
      </p:sp>
    </p:spTree>
    <p:extLst>
      <p:ext uri="{BB962C8B-B14F-4D97-AF65-F5344CB8AC3E}">
        <p14:creationId xmlns:p14="http://schemas.microsoft.com/office/powerpoint/2010/main" val="1985194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A31EDB-2CCC-450E-9F72-5720F7919D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9E8ECB-C37D-4AF3-902A-8F283607B2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E69344-8895-4E99-84AE-1FCB808142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FC0A14-F981-4E34-89A7-FDC81BB33828}" type="datetimeFigureOut">
              <a:rPr lang="en-US" smtClean="0"/>
              <a:t>11/28/2023</a:t>
            </a:fld>
            <a:endParaRPr lang="en-US" dirty="0"/>
          </a:p>
        </p:txBody>
      </p:sp>
      <p:sp>
        <p:nvSpPr>
          <p:cNvPr id="5" name="Footer Placeholder 4">
            <a:extLst>
              <a:ext uri="{FF2B5EF4-FFF2-40B4-BE49-F238E27FC236}">
                <a16:creationId xmlns:a16="http://schemas.microsoft.com/office/drawing/2014/main" id="{F959E371-A58A-4037-A15A-6F4BECDC04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F5FB52E-E9DC-4DFC-B46D-A69F1B89A8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4FCD19-7F2B-47D2-8DA1-BCD8C38D75D7}" type="slidenum">
              <a:rPr lang="en-US" smtClean="0"/>
              <a:t>‹#›</a:t>
            </a:fld>
            <a:endParaRPr lang="en-US" dirty="0"/>
          </a:p>
        </p:txBody>
      </p:sp>
    </p:spTree>
    <p:extLst>
      <p:ext uri="{BB962C8B-B14F-4D97-AF65-F5344CB8AC3E}">
        <p14:creationId xmlns:p14="http://schemas.microsoft.com/office/powerpoint/2010/main" val="34449047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956BF-343B-4D7F-9FCB-7CC0B4EB3A45}"/>
              </a:ext>
            </a:extLst>
          </p:cNvPr>
          <p:cNvSpPr>
            <a:spLocks noGrp="1"/>
          </p:cNvSpPr>
          <p:nvPr>
            <p:ph type="ctrTitle"/>
          </p:nvPr>
        </p:nvSpPr>
        <p:spPr/>
        <p:txBody>
          <a:bodyPr>
            <a:normAutofit/>
          </a:bodyPr>
          <a:lstStyle/>
          <a:p>
            <a:r>
              <a:rPr lang="en-US" b="1" u="sng" dirty="0">
                <a:latin typeface="Times New Roman" panose="02020603050405020304" pitchFamily="18" charset="0"/>
                <a:cs typeface="Times New Roman" panose="02020603050405020304" pitchFamily="18" charset="0"/>
              </a:rPr>
              <a:t>Team Members</a:t>
            </a:r>
          </a:p>
        </p:txBody>
      </p:sp>
      <p:sp>
        <p:nvSpPr>
          <p:cNvPr id="3" name="Subtitle 2">
            <a:extLst>
              <a:ext uri="{FF2B5EF4-FFF2-40B4-BE49-F238E27FC236}">
                <a16:creationId xmlns:a16="http://schemas.microsoft.com/office/drawing/2014/main" id="{E395A212-094D-4C9C-A0DD-EF1C9DE8B495}"/>
              </a:ext>
            </a:extLst>
          </p:cNvPr>
          <p:cNvSpPr>
            <a:spLocks noGrp="1"/>
          </p:cNvSpPr>
          <p:nvPr>
            <p:ph type="subTitle" idx="1"/>
          </p:nvPr>
        </p:nvSpPr>
        <p:spPr/>
        <p:txBody>
          <a:bodyPr>
            <a:normAutofit/>
          </a:bodyPr>
          <a:lstStyle/>
          <a:p>
            <a:r>
              <a:rPr lang="en-US" sz="4000" dirty="0">
                <a:latin typeface="Times New Roman" panose="02020603050405020304" pitchFamily="18" charset="0"/>
                <a:cs typeface="Times New Roman" panose="02020603050405020304" pitchFamily="18" charset="0"/>
              </a:rPr>
              <a:t>1. Sri Harsha Linga </a:t>
            </a:r>
          </a:p>
          <a:p>
            <a:r>
              <a:rPr lang="en-US" sz="4000" dirty="0">
                <a:latin typeface="Times New Roman" panose="02020603050405020304" pitchFamily="18" charset="0"/>
                <a:cs typeface="Times New Roman" panose="02020603050405020304" pitchFamily="18" charset="0"/>
              </a:rPr>
              <a:t>     2. Mohan Reddy </a:t>
            </a:r>
            <a:r>
              <a:rPr lang="en-US" sz="4000" dirty="0" err="1">
                <a:latin typeface="Times New Roman" panose="02020603050405020304" pitchFamily="18" charset="0"/>
                <a:cs typeface="Times New Roman" panose="02020603050405020304" pitchFamily="18" charset="0"/>
              </a:rPr>
              <a:t>Kaja</a:t>
            </a:r>
            <a:endParaRPr lang="en-US" sz="4000" dirty="0">
              <a:latin typeface="Times New Roman" panose="02020603050405020304" pitchFamily="18" charset="0"/>
              <a:cs typeface="Times New Roman" panose="02020603050405020304" pitchFamily="18" charset="0"/>
            </a:endParaRPr>
          </a:p>
        </p:txBody>
      </p:sp>
      <p:pic>
        <p:nvPicPr>
          <p:cNvPr id="34" name="Audio 33">
            <a:hlinkClick r:id="" action="ppaction://media"/>
            <a:extLst>
              <a:ext uri="{FF2B5EF4-FFF2-40B4-BE49-F238E27FC236}">
                <a16:creationId xmlns:a16="http://schemas.microsoft.com/office/drawing/2014/main" id="{9DD14A73-12A0-3F6A-F1C2-597CC55FD52C}"/>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04305735"/>
      </p:ext>
    </p:extLst>
  </p:cSld>
  <p:clrMapOvr>
    <a:masterClrMapping/>
  </p:clrMapOvr>
  <mc:AlternateContent xmlns:mc="http://schemas.openxmlformats.org/markup-compatibility/2006">
    <mc:Choice xmlns:p14="http://schemas.microsoft.com/office/powerpoint/2010/main" Requires="p14">
      <p:transition spd="slow" p14:dur="2000" advTm="9125"/>
    </mc:Choice>
    <mc:Fallback>
      <p:transition spd="slow" advTm="91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C1EE6-FAA5-42B6-B8E2-CDBD16DFDA3E}"/>
              </a:ext>
            </a:extLst>
          </p:cNvPr>
          <p:cNvSpPr>
            <a:spLocks noGrp="1"/>
          </p:cNvSpPr>
          <p:nvPr>
            <p:ph type="title"/>
          </p:nvPr>
        </p:nvSpPr>
        <p:spPr/>
        <p:txBody>
          <a:bodyPr/>
          <a:lstStyle/>
          <a:p>
            <a:r>
              <a:rPr lang="en-US" dirty="0"/>
              <a:t>Tokenization and Lemmatization</a:t>
            </a:r>
          </a:p>
        </p:txBody>
      </p:sp>
      <p:sp>
        <p:nvSpPr>
          <p:cNvPr id="3" name="Content Placeholder 2">
            <a:extLst>
              <a:ext uri="{FF2B5EF4-FFF2-40B4-BE49-F238E27FC236}">
                <a16:creationId xmlns:a16="http://schemas.microsoft.com/office/drawing/2014/main" id="{00BD1718-E72A-4659-BA13-0EBC68076D05}"/>
              </a:ext>
            </a:extLst>
          </p:cNvPr>
          <p:cNvSpPr>
            <a:spLocks noGrp="1"/>
          </p:cNvSpPr>
          <p:nvPr>
            <p:ph idx="1"/>
          </p:nvPr>
        </p:nvSpPr>
        <p:spPr/>
        <p:txBody>
          <a:bodyPr/>
          <a:lstStyle/>
          <a:p>
            <a:r>
              <a:rPr lang="en-US" dirty="0"/>
              <a:t>Tokenization is the process of breaking down a text into individual words or tokens.</a:t>
            </a:r>
          </a:p>
          <a:p>
            <a:r>
              <a:rPr lang="en-US" dirty="0"/>
              <a:t>Lemmatization is the process of reducing words to their base or root form</a:t>
            </a:r>
          </a:p>
        </p:txBody>
      </p:sp>
      <p:pic>
        <p:nvPicPr>
          <p:cNvPr id="4" name="Picture 3">
            <a:extLst>
              <a:ext uri="{FF2B5EF4-FFF2-40B4-BE49-F238E27FC236}">
                <a16:creationId xmlns:a16="http://schemas.microsoft.com/office/drawing/2014/main" id="{3573EA59-D0CD-48DE-8BF7-928E0BFFAF81}"/>
              </a:ext>
            </a:extLst>
          </p:cNvPr>
          <p:cNvPicPr>
            <a:picLocks noChangeAspect="1"/>
          </p:cNvPicPr>
          <p:nvPr/>
        </p:nvPicPr>
        <p:blipFill>
          <a:blip r:embed="rId4"/>
          <a:stretch>
            <a:fillRect/>
          </a:stretch>
        </p:blipFill>
        <p:spPr>
          <a:xfrm>
            <a:off x="1413165" y="3657599"/>
            <a:ext cx="8112314" cy="2835275"/>
          </a:xfrm>
          <a:prstGeom prst="rect">
            <a:avLst/>
          </a:prstGeom>
        </p:spPr>
      </p:pic>
      <p:pic>
        <p:nvPicPr>
          <p:cNvPr id="7" name="Audio 6">
            <a:hlinkClick r:id="" action="ppaction://media"/>
            <a:extLst>
              <a:ext uri="{FF2B5EF4-FFF2-40B4-BE49-F238E27FC236}">
                <a16:creationId xmlns:a16="http://schemas.microsoft.com/office/drawing/2014/main" id="{7B1B643B-F6AA-C054-9A2A-9E2A41646AC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77394274"/>
      </p:ext>
    </p:extLst>
  </p:cSld>
  <p:clrMapOvr>
    <a:masterClrMapping/>
  </p:clrMapOvr>
  <mc:AlternateContent xmlns:mc="http://schemas.openxmlformats.org/markup-compatibility/2006">
    <mc:Choice xmlns:p14="http://schemas.microsoft.com/office/powerpoint/2010/main" Requires="p14">
      <p:transition spd="slow" p14:dur="2000" advTm="15163"/>
    </mc:Choice>
    <mc:Fallback>
      <p:transition spd="slow" advTm="151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C1EE6-FAA5-42B6-B8E2-CDBD16DFDA3E}"/>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00BD1718-E72A-4659-BA13-0EBC68076D05}"/>
              </a:ext>
            </a:extLst>
          </p:cNvPr>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r>
              <a:rPr lang="en-US" dirty="0"/>
              <a:t>We trained our models using a combination of textual and acoustic data, selected for their suitability in handling complex patterns across diverse product categories and languages.</a:t>
            </a:r>
          </a:p>
        </p:txBody>
      </p:sp>
      <p:pic>
        <p:nvPicPr>
          <p:cNvPr id="4" name="Picture 3">
            <a:extLst>
              <a:ext uri="{FF2B5EF4-FFF2-40B4-BE49-F238E27FC236}">
                <a16:creationId xmlns:a16="http://schemas.microsoft.com/office/drawing/2014/main" id="{C1700DF8-EEA6-4BF8-936D-6AECAA4CBE83}"/>
              </a:ext>
            </a:extLst>
          </p:cNvPr>
          <p:cNvPicPr>
            <a:picLocks noChangeAspect="1"/>
          </p:cNvPicPr>
          <p:nvPr/>
        </p:nvPicPr>
        <p:blipFill>
          <a:blip r:embed="rId4"/>
          <a:stretch>
            <a:fillRect/>
          </a:stretch>
        </p:blipFill>
        <p:spPr>
          <a:xfrm>
            <a:off x="1396538" y="1825625"/>
            <a:ext cx="7863840" cy="2330739"/>
          </a:xfrm>
          <a:prstGeom prst="rect">
            <a:avLst/>
          </a:prstGeom>
        </p:spPr>
      </p:pic>
      <p:pic>
        <p:nvPicPr>
          <p:cNvPr id="15" name="Audio 14">
            <a:hlinkClick r:id="" action="ppaction://media"/>
            <a:extLst>
              <a:ext uri="{FF2B5EF4-FFF2-40B4-BE49-F238E27FC236}">
                <a16:creationId xmlns:a16="http://schemas.microsoft.com/office/drawing/2014/main" id="{DF1B9261-FB1F-8860-3996-220E9B75A7D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54629136"/>
      </p:ext>
    </p:extLst>
  </p:cSld>
  <p:clrMapOvr>
    <a:masterClrMapping/>
  </p:clrMapOvr>
  <mc:AlternateContent xmlns:mc="http://schemas.openxmlformats.org/markup-compatibility/2006">
    <mc:Choice xmlns:p14="http://schemas.microsoft.com/office/powerpoint/2010/main" Requires="p14">
      <p:transition spd="slow" p14:dur="2000" advTm="27944"/>
    </mc:Choice>
    <mc:Fallback>
      <p:transition spd="slow" advTm="279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C1EE6-FAA5-42B6-B8E2-CDBD16DFDA3E}"/>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00BD1718-E72A-4659-BA13-0EBC68076D05}"/>
              </a:ext>
            </a:extLst>
          </p:cNvPr>
          <p:cNvSpPr>
            <a:spLocks noGrp="1"/>
          </p:cNvSpPr>
          <p:nvPr>
            <p:ph idx="1"/>
          </p:nvPr>
        </p:nvSpPr>
        <p:spPr/>
        <p:txBody>
          <a:bodyPr/>
          <a:lstStyle/>
          <a:p>
            <a:r>
              <a:rPr lang="en-US" dirty="0"/>
              <a:t>Our Hybrid sentiment analysis system utilizes deep learning models, including LSTM, Naive Bayes, and Random Forest, to effectively combine both acoustic and textual features. Example of Naive Bayes Model Accuracy;</a:t>
            </a:r>
          </a:p>
        </p:txBody>
      </p:sp>
      <p:pic>
        <p:nvPicPr>
          <p:cNvPr id="6" name="Picture 5">
            <a:extLst>
              <a:ext uri="{FF2B5EF4-FFF2-40B4-BE49-F238E27FC236}">
                <a16:creationId xmlns:a16="http://schemas.microsoft.com/office/drawing/2014/main" id="{57A45452-588D-4C8B-A9E2-B2825E3D1F79}"/>
              </a:ext>
            </a:extLst>
          </p:cNvPr>
          <p:cNvPicPr>
            <a:picLocks noChangeAspect="1"/>
          </p:cNvPicPr>
          <p:nvPr/>
        </p:nvPicPr>
        <p:blipFill>
          <a:blip r:embed="rId4"/>
          <a:stretch>
            <a:fillRect/>
          </a:stretch>
        </p:blipFill>
        <p:spPr>
          <a:xfrm>
            <a:off x="3719181" y="3429000"/>
            <a:ext cx="4753638" cy="2829320"/>
          </a:xfrm>
          <a:prstGeom prst="rect">
            <a:avLst/>
          </a:prstGeom>
        </p:spPr>
      </p:pic>
      <p:pic>
        <p:nvPicPr>
          <p:cNvPr id="24" name="Audio 23">
            <a:hlinkClick r:id="" action="ppaction://media"/>
            <a:extLst>
              <a:ext uri="{FF2B5EF4-FFF2-40B4-BE49-F238E27FC236}">
                <a16:creationId xmlns:a16="http://schemas.microsoft.com/office/drawing/2014/main" id="{2012DCBA-F91B-1FFD-5B2D-5384E35A606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07288463"/>
      </p:ext>
    </p:extLst>
  </p:cSld>
  <p:clrMapOvr>
    <a:masterClrMapping/>
  </p:clrMapOvr>
  <mc:AlternateContent xmlns:mc="http://schemas.openxmlformats.org/markup-compatibility/2006">
    <mc:Choice xmlns:p14="http://schemas.microsoft.com/office/powerpoint/2010/main" Requires="p14">
      <p:transition spd="slow" p14:dur="2000" advTm="13435"/>
    </mc:Choice>
    <mc:Fallback>
      <p:transition spd="slow" advTm="134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C1EE6-FAA5-42B6-B8E2-CDBD16DFDA3E}"/>
              </a:ext>
            </a:extLst>
          </p:cNvPr>
          <p:cNvSpPr>
            <a:spLocks noGrp="1"/>
          </p:cNvSpPr>
          <p:nvPr>
            <p:ph type="title"/>
          </p:nvPr>
        </p:nvSpPr>
        <p:spPr/>
        <p:txBody>
          <a:bodyPr>
            <a:normAutofit/>
          </a:bodyPr>
          <a:lstStyle/>
          <a:p>
            <a:r>
              <a:rPr lang="en-US" dirty="0"/>
              <a:t>ROC Curve</a:t>
            </a:r>
          </a:p>
        </p:txBody>
      </p:sp>
      <p:sp>
        <p:nvSpPr>
          <p:cNvPr id="3" name="Content Placeholder 2">
            <a:extLst>
              <a:ext uri="{FF2B5EF4-FFF2-40B4-BE49-F238E27FC236}">
                <a16:creationId xmlns:a16="http://schemas.microsoft.com/office/drawing/2014/main" id="{00BD1718-E72A-4659-BA13-0EBC68076D05}"/>
              </a:ext>
            </a:extLst>
          </p:cNvPr>
          <p:cNvSpPr>
            <a:spLocks noGrp="1"/>
          </p:cNvSpPr>
          <p:nvPr>
            <p:ph idx="1"/>
          </p:nvPr>
        </p:nvSpPr>
        <p:spPr>
          <a:xfrm>
            <a:off x="838200" y="1493116"/>
            <a:ext cx="10515600" cy="4351338"/>
          </a:xfrm>
        </p:spPr>
        <p:txBody>
          <a:bodyPr/>
          <a:lstStyle/>
          <a:p>
            <a:r>
              <a:rPr lang="en-US" dirty="0"/>
              <a:t>The AUC for the Naive Bayes model is 0.81, while the AUC for the Logistic Regression model is 0.89. This means that the Logistic Regression model performs better than the Naive Bayes model, as it is able to correctly classify more positive samples (true positives) and fewer negative samples (false positives)</a:t>
            </a:r>
          </a:p>
        </p:txBody>
      </p:sp>
      <p:pic>
        <p:nvPicPr>
          <p:cNvPr id="4" name="Picture 2">
            <a:extLst>
              <a:ext uri="{FF2B5EF4-FFF2-40B4-BE49-F238E27FC236}">
                <a16:creationId xmlns:a16="http://schemas.microsoft.com/office/drawing/2014/main" id="{F5104D27-2639-4887-8428-675A219761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7952" y="3787428"/>
            <a:ext cx="5315023" cy="2705447"/>
          </a:xfrm>
          <a:prstGeom prst="rect">
            <a:avLst/>
          </a:prstGeom>
          <a:noFill/>
          <a:extLst>
            <a:ext uri="{909E8E84-426E-40DD-AFC4-6F175D3DCCD1}">
              <a14:hiddenFill xmlns:a14="http://schemas.microsoft.com/office/drawing/2010/main">
                <a:solidFill>
                  <a:srgbClr val="FFFFFF"/>
                </a:solidFill>
              </a14:hiddenFill>
            </a:ext>
          </a:extLst>
        </p:spPr>
      </p:pic>
      <p:pic>
        <p:nvPicPr>
          <p:cNvPr id="15" name="Audio 14">
            <a:hlinkClick r:id="" action="ppaction://media"/>
            <a:extLst>
              <a:ext uri="{FF2B5EF4-FFF2-40B4-BE49-F238E27FC236}">
                <a16:creationId xmlns:a16="http://schemas.microsoft.com/office/drawing/2014/main" id="{5FD1455A-3CAF-A7FC-FCDB-B3F0C5D4435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05575599"/>
      </p:ext>
    </p:extLst>
  </p:cSld>
  <p:clrMapOvr>
    <a:masterClrMapping/>
  </p:clrMapOvr>
  <mc:AlternateContent xmlns:mc="http://schemas.openxmlformats.org/markup-compatibility/2006">
    <mc:Choice xmlns:p14="http://schemas.microsoft.com/office/powerpoint/2010/main" Requires="p14">
      <p:transition spd="slow" p14:dur="2000" advTm="20682"/>
    </mc:Choice>
    <mc:Fallback>
      <p:transition spd="slow" advTm="206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C1EE6-FAA5-42B6-B8E2-CDBD16DFDA3E}"/>
              </a:ext>
            </a:extLst>
          </p:cNvPr>
          <p:cNvSpPr>
            <a:spLocks noGrp="1"/>
          </p:cNvSpPr>
          <p:nvPr>
            <p:ph type="title"/>
          </p:nvPr>
        </p:nvSpPr>
        <p:spPr/>
        <p:txBody>
          <a:bodyPr>
            <a:normAutofit/>
          </a:bodyPr>
          <a:lstStyle/>
          <a:p>
            <a:r>
              <a:rPr lang="en-US" dirty="0"/>
              <a:t>Model Accuracy</a:t>
            </a:r>
          </a:p>
        </p:txBody>
      </p:sp>
      <p:sp>
        <p:nvSpPr>
          <p:cNvPr id="3" name="Content Placeholder 2">
            <a:extLst>
              <a:ext uri="{FF2B5EF4-FFF2-40B4-BE49-F238E27FC236}">
                <a16:creationId xmlns:a16="http://schemas.microsoft.com/office/drawing/2014/main" id="{00BD1718-E72A-4659-BA13-0EBC68076D05}"/>
              </a:ext>
            </a:extLst>
          </p:cNvPr>
          <p:cNvSpPr>
            <a:spLocks noGrp="1"/>
          </p:cNvSpPr>
          <p:nvPr>
            <p:ph idx="1"/>
          </p:nvPr>
        </p:nvSpPr>
        <p:spPr>
          <a:xfrm>
            <a:off x="838200" y="1493116"/>
            <a:ext cx="10515600" cy="4351338"/>
          </a:xfrm>
        </p:spPr>
        <p:txBody>
          <a:bodyPr/>
          <a:lstStyle/>
          <a:p>
            <a:r>
              <a:rPr lang="en-US" dirty="0"/>
              <a:t>The graph shows that as the number of trees increases, the training accuracy also increases. The model is able to achieve high training accuracy, but it also shows signs of overfitting as the number of trees increases. The optimal number of trees for this model is around 50-100, which strikes a balance between accuracy and generalization.</a:t>
            </a:r>
          </a:p>
          <a:p>
            <a:endParaRPr lang="en-US" dirty="0"/>
          </a:p>
        </p:txBody>
      </p:sp>
      <p:pic>
        <p:nvPicPr>
          <p:cNvPr id="6" name="Picture 5">
            <a:extLst>
              <a:ext uri="{FF2B5EF4-FFF2-40B4-BE49-F238E27FC236}">
                <a16:creationId xmlns:a16="http://schemas.microsoft.com/office/drawing/2014/main" id="{ACCA3338-9F47-45B3-A9AF-E68802BDD073}"/>
              </a:ext>
            </a:extLst>
          </p:cNvPr>
          <p:cNvPicPr>
            <a:picLocks noChangeAspect="1"/>
          </p:cNvPicPr>
          <p:nvPr/>
        </p:nvPicPr>
        <p:blipFill>
          <a:blip r:embed="rId4"/>
          <a:stretch>
            <a:fillRect/>
          </a:stretch>
        </p:blipFill>
        <p:spPr>
          <a:xfrm>
            <a:off x="2907472" y="3429000"/>
            <a:ext cx="5904019" cy="3063875"/>
          </a:xfrm>
          <a:prstGeom prst="rect">
            <a:avLst/>
          </a:prstGeom>
        </p:spPr>
      </p:pic>
      <p:pic>
        <p:nvPicPr>
          <p:cNvPr id="7" name="Audio 6">
            <a:hlinkClick r:id="" action="ppaction://media"/>
            <a:extLst>
              <a:ext uri="{FF2B5EF4-FFF2-40B4-BE49-F238E27FC236}">
                <a16:creationId xmlns:a16="http://schemas.microsoft.com/office/drawing/2014/main" id="{14CE78BE-B271-046E-13A3-47035D9F1FD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52504817"/>
      </p:ext>
    </p:extLst>
  </p:cSld>
  <p:clrMapOvr>
    <a:masterClrMapping/>
  </p:clrMapOvr>
  <mc:AlternateContent xmlns:mc="http://schemas.openxmlformats.org/markup-compatibility/2006">
    <mc:Choice xmlns:p14="http://schemas.microsoft.com/office/powerpoint/2010/main" Requires="p14">
      <p:transition spd="slow" p14:dur="2000" advTm="22500"/>
    </mc:Choice>
    <mc:Fallback>
      <p:transition spd="slow" advTm="22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2AE42-411A-F333-64E9-90F81B2BF77B}"/>
              </a:ext>
            </a:extLst>
          </p:cNvPr>
          <p:cNvSpPr>
            <a:spLocks noGrp="1"/>
          </p:cNvSpPr>
          <p:nvPr>
            <p:ph type="ctrTitle"/>
          </p:nvPr>
        </p:nvSpPr>
        <p:spPr/>
        <p:txBody>
          <a:bodyPr>
            <a:normAutofit/>
          </a:bodyPr>
          <a:lstStyle/>
          <a:p>
            <a:r>
              <a:rPr lang="en-US" sz="4800" b="1" dirty="0">
                <a:latin typeface="Times New Roman" panose="02020603050405020304" pitchFamily="18" charset="0"/>
                <a:cs typeface="Times New Roman" panose="02020603050405020304" pitchFamily="18" charset="0"/>
              </a:rPr>
              <a:t>THANK YOU</a:t>
            </a:r>
          </a:p>
        </p:txBody>
      </p:sp>
      <p:sp>
        <p:nvSpPr>
          <p:cNvPr id="3" name="Subtitle 2">
            <a:extLst>
              <a:ext uri="{FF2B5EF4-FFF2-40B4-BE49-F238E27FC236}">
                <a16:creationId xmlns:a16="http://schemas.microsoft.com/office/drawing/2014/main" id="{951688D4-AC81-4FBB-55A3-CA67A711080B}"/>
              </a:ext>
            </a:extLst>
          </p:cNvPr>
          <p:cNvSpPr>
            <a:spLocks noGrp="1"/>
          </p:cNvSpPr>
          <p:nvPr>
            <p:ph type="subTitle" idx="1"/>
          </p:nvPr>
        </p:nvSpPr>
        <p:spPr/>
        <p:txBody>
          <a:bodyPr/>
          <a:lstStyle/>
          <a:p>
            <a:r>
              <a:rPr lang="en-US" dirty="0"/>
              <a:t>.</a:t>
            </a:r>
          </a:p>
        </p:txBody>
      </p:sp>
      <p:pic>
        <p:nvPicPr>
          <p:cNvPr id="6" name="Audio 5">
            <a:hlinkClick r:id="" action="ppaction://media"/>
            <a:extLst>
              <a:ext uri="{FF2B5EF4-FFF2-40B4-BE49-F238E27FC236}">
                <a16:creationId xmlns:a16="http://schemas.microsoft.com/office/drawing/2014/main" id="{2C7122C0-B126-1906-EB40-00311A84A72B}"/>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69326788"/>
      </p:ext>
    </p:extLst>
  </p:cSld>
  <p:clrMapOvr>
    <a:masterClrMapping/>
  </p:clrMapOvr>
  <mc:AlternateContent xmlns:mc="http://schemas.openxmlformats.org/markup-compatibility/2006">
    <mc:Choice xmlns:p14="http://schemas.microsoft.com/office/powerpoint/2010/main" Requires="p14">
      <p:transition spd="slow" p14:dur="2000" advTm="2967"/>
    </mc:Choice>
    <mc:Fallback>
      <p:transition spd="slow" advTm="29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9879F-457B-42EC-8A41-6168D9DEC856}"/>
              </a:ext>
            </a:extLst>
          </p:cNvPr>
          <p:cNvSpPr>
            <a:spLocks noGrp="1"/>
          </p:cNvSpPr>
          <p:nvPr>
            <p:ph type="title"/>
          </p:nvPr>
        </p:nvSpPr>
        <p:spPr/>
        <p:txBody>
          <a:bodyPr/>
          <a:lstStyle/>
          <a:p>
            <a:r>
              <a:rPr lang="en-US" dirty="0"/>
              <a:t>Project  Topic </a:t>
            </a:r>
          </a:p>
        </p:txBody>
      </p:sp>
      <p:sp>
        <p:nvSpPr>
          <p:cNvPr id="3" name="Content Placeholder 2">
            <a:extLst>
              <a:ext uri="{FF2B5EF4-FFF2-40B4-BE49-F238E27FC236}">
                <a16:creationId xmlns:a16="http://schemas.microsoft.com/office/drawing/2014/main" id="{CB4A2723-8DB2-4CF5-94FA-C140F448B1EB}"/>
              </a:ext>
            </a:extLst>
          </p:cNvPr>
          <p:cNvSpPr>
            <a:spLocks noGrp="1"/>
          </p:cNvSpPr>
          <p:nvPr>
            <p:ph idx="1"/>
          </p:nvPr>
        </p:nvSpPr>
        <p:spPr>
          <a:xfrm>
            <a:off x="838199" y="1825625"/>
            <a:ext cx="11145253" cy="4351338"/>
          </a:xfrm>
        </p:spPr>
        <p:txBody>
          <a:bodyPr/>
          <a:lstStyle/>
          <a:p>
            <a:pPr marL="0" indent="0">
              <a:buNone/>
            </a:pPr>
            <a:endParaRPr lang="en-US" dirty="0"/>
          </a:p>
          <a:p>
            <a:pPr marL="0" indent="0">
              <a:buNone/>
            </a:pPr>
            <a:endParaRPr lang="en-US" dirty="0"/>
          </a:p>
          <a:p>
            <a:pPr marL="0" indent="0" algn="ctr">
              <a:buNone/>
            </a:pPr>
            <a:r>
              <a:rPr lang="en-US" sz="4400" dirty="0"/>
              <a:t>Enhancing Customer Product Review Sentiment Analysis through Deep Learning Models Incorporating Acoustic and Textual Features</a:t>
            </a:r>
          </a:p>
        </p:txBody>
      </p:sp>
      <p:pic>
        <p:nvPicPr>
          <p:cNvPr id="33" name="Audio 32">
            <a:hlinkClick r:id="" action="ppaction://media"/>
            <a:extLst>
              <a:ext uri="{FF2B5EF4-FFF2-40B4-BE49-F238E27FC236}">
                <a16:creationId xmlns:a16="http://schemas.microsoft.com/office/drawing/2014/main" id="{9111A75D-BDBC-3B26-2C64-94C95960437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33079970"/>
      </p:ext>
    </p:extLst>
  </p:cSld>
  <p:clrMapOvr>
    <a:masterClrMapping/>
  </p:clrMapOvr>
  <mc:AlternateContent xmlns:mc="http://schemas.openxmlformats.org/markup-compatibility/2006">
    <mc:Choice xmlns:p14="http://schemas.microsoft.com/office/powerpoint/2010/main" Requires="p14">
      <p:transition spd="slow" p14:dur="2000" advTm="52499"/>
    </mc:Choice>
    <mc:Fallback>
      <p:transition spd="slow" advTm="524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E4B59-1B56-4146-AE98-BABA8CB7829F}"/>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1F1EF623-D9AF-4A61-B29C-10E067677FDD}"/>
              </a:ext>
            </a:extLst>
          </p:cNvPr>
          <p:cNvSpPr>
            <a:spLocks noGrp="1"/>
          </p:cNvSpPr>
          <p:nvPr>
            <p:ph idx="1"/>
          </p:nvPr>
        </p:nvSpPr>
        <p:spPr/>
        <p:txBody>
          <a:bodyPr/>
          <a:lstStyle/>
          <a:p>
            <a:pPr marL="571500" indent="-571500">
              <a:buFont typeface="+mj-lt"/>
              <a:buAutoNum type="romanLcPeriod"/>
            </a:pPr>
            <a:r>
              <a:rPr lang="en-US" dirty="0"/>
              <a:t>Develop a hybrid sentiment analysis system that combines textual and acoustic features to provide a more nuanced understanding of customer sentiments in product reviews.</a:t>
            </a:r>
          </a:p>
          <a:p>
            <a:pPr marL="571500" indent="-571500">
              <a:buFont typeface="+mj-lt"/>
              <a:buAutoNum type="romanLcPeriod"/>
            </a:pPr>
            <a:r>
              <a:rPr lang="en-US" dirty="0"/>
              <a:t>Evaluate the system's performance on diverse product categories and languages.</a:t>
            </a:r>
          </a:p>
          <a:p>
            <a:pPr marL="571500" indent="-571500">
              <a:buFont typeface="+mj-lt"/>
              <a:buAutoNum type="romanLcPeriod"/>
            </a:pPr>
            <a:r>
              <a:rPr lang="en-US" dirty="0"/>
              <a:t>Investigate how the inclusion of acoustic features enhances sentiment analysis accuracy and overall understanding of customer feedback.</a:t>
            </a:r>
          </a:p>
          <a:p>
            <a:pPr marL="0" indent="0">
              <a:buNone/>
            </a:pPr>
            <a:r>
              <a:rPr lang="en-US" dirty="0"/>
              <a:t>.</a:t>
            </a:r>
          </a:p>
          <a:p>
            <a:endParaRPr lang="en-US" dirty="0"/>
          </a:p>
        </p:txBody>
      </p:sp>
      <p:pic>
        <p:nvPicPr>
          <p:cNvPr id="12" name="Audio 11">
            <a:hlinkClick r:id="" action="ppaction://media"/>
            <a:extLst>
              <a:ext uri="{FF2B5EF4-FFF2-40B4-BE49-F238E27FC236}">
                <a16:creationId xmlns:a16="http://schemas.microsoft.com/office/drawing/2014/main" id="{F516DC61-6451-EC99-7889-DDFD4D3B0DB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67792526"/>
      </p:ext>
    </p:extLst>
  </p:cSld>
  <p:clrMapOvr>
    <a:masterClrMapping/>
  </p:clrMapOvr>
  <mc:AlternateContent xmlns:mc="http://schemas.openxmlformats.org/markup-compatibility/2006">
    <mc:Choice xmlns:p14="http://schemas.microsoft.com/office/powerpoint/2010/main" Requires="p14">
      <p:transition spd="slow" p14:dur="2000" advTm="16011"/>
    </mc:Choice>
    <mc:Fallback>
      <p:transition spd="slow" advTm="160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C1EE6-FAA5-42B6-B8E2-CDBD16DFDA3E}"/>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00BD1718-E72A-4659-BA13-0EBC68076D05}"/>
              </a:ext>
            </a:extLst>
          </p:cNvPr>
          <p:cNvSpPr>
            <a:spLocks noGrp="1"/>
          </p:cNvSpPr>
          <p:nvPr>
            <p:ph idx="1"/>
          </p:nvPr>
        </p:nvSpPr>
        <p:spPr/>
        <p:txBody>
          <a:bodyPr/>
          <a:lstStyle/>
          <a:p>
            <a:r>
              <a:rPr lang="en-US" dirty="0"/>
              <a:t>Collecting data from various sources, including both textual and acoustic data. The main dataset used in the development of this system was from Amazon customer reviews and ratings ("Reviews And Ratings.csv”) from Kaggle. Preprocessing steps were undertaken to ensure data quality and consistency. </a:t>
            </a:r>
          </a:p>
        </p:txBody>
      </p:sp>
      <p:pic>
        <p:nvPicPr>
          <p:cNvPr id="4" name="Picture 3">
            <a:extLst>
              <a:ext uri="{FF2B5EF4-FFF2-40B4-BE49-F238E27FC236}">
                <a16:creationId xmlns:a16="http://schemas.microsoft.com/office/drawing/2014/main" id="{F724C16B-84F8-46FE-A7E8-3E34FCB0663D}"/>
              </a:ext>
            </a:extLst>
          </p:cNvPr>
          <p:cNvPicPr>
            <a:picLocks noChangeAspect="1"/>
          </p:cNvPicPr>
          <p:nvPr/>
        </p:nvPicPr>
        <p:blipFill>
          <a:blip r:embed="rId4"/>
          <a:stretch>
            <a:fillRect/>
          </a:stretch>
        </p:blipFill>
        <p:spPr>
          <a:xfrm>
            <a:off x="1197034" y="4139738"/>
            <a:ext cx="8266524" cy="1870897"/>
          </a:xfrm>
          <a:prstGeom prst="rect">
            <a:avLst/>
          </a:prstGeom>
        </p:spPr>
      </p:pic>
      <p:pic>
        <p:nvPicPr>
          <p:cNvPr id="9" name="Audio 8">
            <a:hlinkClick r:id="" action="ppaction://media"/>
            <a:extLst>
              <a:ext uri="{FF2B5EF4-FFF2-40B4-BE49-F238E27FC236}">
                <a16:creationId xmlns:a16="http://schemas.microsoft.com/office/drawing/2014/main" id="{28AA3DD3-AD42-76B9-BE82-EDE66CF87F3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31797191"/>
      </p:ext>
    </p:extLst>
  </p:cSld>
  <p:clrMapOvr>
    <a:masterClrMapping/>
  </p:clrMapOvr>
  <mc:AlternateContent xmlns:mc="http://schemas.openxmlformats.org/markup-compatibility/2006">
    <mc:Choice xmlns:p14="http://schemas.microsoft.com/office/powerpoint/2010/main" Requires="p14">
      <p:transition spd="slow" p14:dur="2000" advTm="8172"/>
    </mc:Choice>
    <mc:Fallback>
      <p:transition spd="slow" advTm="81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C1EE6-FAA5-42B6-B8E2-CDBD16DFDA3E}"/>
              </a:ext>
            </a:extLst>
          </p:cNvPr>
          <p:cNvSpPr>
            <a:spLocks noGrp="1"/>
          </p:cNvSpPr>
          <p:nvPr>
            <p:ph type="title"/>
          </p:nvPr>
        </p:nvSpPr>
        <p:spPr/>
        <p:txBody>
          <a:bodyPr/>
          <a:lstStyle/>
          <a:p>
            <a:r>
              <a:rPr lang="en-US" dirty="0"/>
              <a:t>Exploratory Data Analysis (EDA)</a:t>
            </a:r>
          </a:p>
        </p:txBody>
      </p:sp>
      <p:sp>
        <p:nvSpPr>
          <p:cNvPr id="3" name="Content Placeholder 2">
            <a:extLst>
              <a:ext uri="{FF2B5EF4-FFF2-40B4-BE49-F238E27FC236}">
                <a16:creationId xmlns:a16="http://schemas.microsoft.com/office/drawing/2014/main" id="{00BD1718-E72A-4659-BA13-0EBC68076D05}"/>
              </a:ext>
            </a:extLst>
          </p:cNvPr>
          <p:cNvSpPr>
            <a:spLocks noGrp="1"/>
          </p:cNvSpPr>
          <p:nvPr>
            <p:ph idx="1"/>
          </p:nvPr>
        </p:nvSpPr>
        <p:spPr/>
        <p:txBody>
          <a:bodyPr/>
          <a:lstStyle/>
          <a:p>
            <a:r>
              <a:rPr lang="en-US" dirty="0"/>
              <a:t>Visualizations, such as histograms which showed that most of the customers rated the products at 5. </a:t>
            </a:r>
          </a:p>
        </p:txBody>
      </p:sp>
      <p:pic>
        <p:nvPicPr>
          <p:cNvPr id="5" name="Picture 4">
            <a:extLst>
              <a:ext uri="{FF2B5EF4-FFF2-40B4-BE49-F238E27FC236}">
                <a16:creationId xmlns:a16="http://schemas.microsoft.com/office/drawing/2014/main" id="{BEE300D3-C3EB-40AB-B79F-6E2091BAF68E}"/>
              </a:ext>
            </a:extLst>
          </p:cNvPr>
          <p:cNvPicPr>
            <a:picLocks noChangeAspect="1"/>
          </p:cNvPicPr>
          <p:nvPr/>
        </p:nvPicPr>
        <p:blipFill>
          <a:blip r:embed="rId4"/>
          <a:stretch>
            <a:fillRect/>
          </a:stretch>
        </p:blipFill>
        <p:spPr>
          <a:xfrm>
            <a:off x="1512916" y="3031101"/>
            <a:ext cx="8522221" cy="3145861"/>
          </a:xfrm>
          <a:prstGeom prst="rect">
            <a:avLst/>
          </a:prstGeom>
        </p:spPr>
      </p:pic>
      <p:pic>
        <p:nvPicPr>
          <p:cNvPr id="9" name="Audio 8">
            <a:hlinkClick r:id="" action="ppaction://media"/>
            <a:extLst>
              <a:ext uri="{FF2B5EF4-FFF2-40B4-BE49-F238E27FC236}">
                <a16:creationId xmlns:a16="http://schemas.microsoft.com/office/drawing/2014/main" id="{9F769FA9-48D8-9212-0CD6-E98BA05FDB6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16564760"/>
      </p:ext>
    </p:extLst>
  </p:cSld>
  <p:clrMapOvr>
    <a:masterClrMapping/>
  </p:clrMapOvr>
  <mc:AlternateContent xmlns:mc="http://schemas.openxmlformats.org/markup-compatibility/2006">
    <mc:Choice xmlns:p14="http://schemas.microsoft.com/office/powerpoint/2010/main" Requires="p14">
      <p:transition spd="slow" p14:dur="2000" advTm="9210"/>
    </mc:Choice>
    <mc:Fallback>
      <p:transition spd="slow" advTm="92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C1EE6-FAA5-42B6-B8E2-CDBD16DFDA3E}"/>
              </a:ext>
            </a:extLst>
          </p:cNvPr>
          <p:cNvSpPr>
            <a:spLocks noGrp="1"/>
          </p:cNvSpPr>
          <p:nvPr>
            <p:ph type="title"/>
          </p:nvPr>
        </p:nvSpPr>
        <p:spPr/>
        <p:txBody>
          <a:bodyPr/>
          <a:lstStyle/>
          <a:p>
            <a:r>
              <a:rPr lang="en-US" dirty="0" err="1"/>
              <a:t>WordClouds</a:t>
            </a:r>
            <a:r>
              <a:rPr lang="en-US" dirty="0"/>
              <a:t>-Positive</a:t>
            </a:r>
          </a:p>
        </p:txBody>
      </p:sp>
      <p:sp>
        <p:nvSpPr>
          <p:cNvPr id="3" name="Content Placeholder 2">
            <a:extLst>
              <a:ext uri="{FF2B5EF4-FFF2-40B4-BE49-F238E27FC236}">
                <a16:creationId xmlns:a16="http://schemas.microsoft.com/office/drawing/2014/main" id="{00BD1718-E72A-4659-BA13-0EBC68076D05}"/>
              </a:ext>
            </a:extLst>
          </p:cNvPr>
          <p:cNvSpPr>
            <a:spLocks noGrp="1"/>
          </p:cNvSpPr>
          <p:nvPr>
            <p:ph idx="1"/>
          </p:nvPr>
        </p:nvSpPr>
        <p:spPr/>
        <p:txBody>
          <a:bodyPr/>
          <a:lstStyle/>
          <a:p>
            <a:r>
              <a:rPr lang="en-US" dirty="0" err="1"/>
              <a:t>WordClouds</a:t>
            </a:r>
            <a:r>
              <a:rPr lang="en-US" dirty="0"/>
              <a:t> visually depict the most prominent words in our reviews. These images give us an immediate sense of the language used in positive and negative sentiments.</a:t>
            </a:r>
          </a:p>
          <a:p>
            <a:r>
              <a:rPr lang="en-US" dirty="0"/>
              <a:t>The image depicts a word cloud with the words "sound baby" and "soft music" prominently used. </a:t>
            </a:r>
          </a:p>
          <a:p>
            <a:endParaRPr lang="en-US" dirty="0"/>
          </a:p>
        </p:txBody>
      </p:sp>
      <p:pic>
        <p:nvPicPr>
          <p:cNvPr id="1026" name="Picture 2">
            <a:extLst>
              <a:ext uri="{FF2B5EF4-FFF2-40B4-BE49-F238E27FC236}">
                <a16:creationId xmlns:a16="http://schemas.microsoft.com/office/drawing/2014/main" id="{10A339C2-A75B-40E0-B8BD-7C1617F03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2411" y="4001294"/>
            <a:ext cx="4905375" cy="2552700"/>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hlinkClick r:id="" action="ppaction://media"/>
            <a:extLst>
              <a:ext uri="{FF2B5EF4-FFF2-40B4-BE49-F238E27FC236}">
                <a16:creationId xmlns:a16="http://schemas.microsoft.com/office/drawing/2014/main" id="{3BE6C195-96C2-83C6-6D5A-D6FE3A15363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79779826"/>
      </p:ext>
    </p:extLst>
  </p:cSld>
  <p:clrMapOvr>
    <a:masterClrMapping/>
  </p:clrMapOvr>
  <mc:AlternateContent xmlns:mc="http://schemas.openxmlformats.org/markup-compatibility/2006">
    <mc:Choice xmlns:p14="http://schemas.microsoft.com/office/powerpoint/2010/main" Requires="p14">
      <p:transition spd="slow" p14:dur="2000" advTm="20538"/>
    </mc:Choice>
    <mc:Fallback>
      <p:transition spd="slow" advTm="205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C1EE6-FAA5-42B6-B8E2-CDBD16DFDA3E}"/>
              </a:ext>
            </a:extLst>
          </p:cNvPr>
          <p:cNvSpPr>
            <a:spLocks noGrp="1"/>
          </p:cNvSpPr>
          <p:nvPr>
            <p:ph type="title"/>
          </p:nvPr>
        </p:nvSpPr>
        <p:spPr/>
        <p:txBody>
          <a:bodyPr/>
          <a:lstStyle/>
          <a:p>
            <a:r>
              <a:rPr lang="en-US" dirty="0" err="1"/>
              <a:t>WordClouds</a:t>
            </a:r>
            <a:r>
              <a:rPr lang="en-US" dirty="0"/>
              <a:t> -Positive</a:t>
            </a:r>
          </a:p>
        </p:txBody>
      </p:sp>
      <p:sp>
        <p:nvSpPr>
          <p:cNvPr id="3" name="Content Placeholder 2">
            <a:extLst>
              <a:ext uri="{FF2B5EF4-FFF2-40B4-BE49-F238E27FC236}">
                <a16:creationId xmlns:a16="http://schemas.microsoft.com/office/drawing/2014/main" id="{00BD1718-E72A-4659-BA13-0EBC68076D05}"/>
              </a:ext>
            </a:extLst>
          </p:cNvPr>
          <p:cNvSpPr>
            <a:spLocks noGrp="1"/>
          </p:cNvSpPr>
          <p:nvPr>
            <p:ph idx="1"/>
          </p:nvPr>
        </p:nvSpPr>
        <p:spPr>
          <a:xfrm>
            <a:off x="838200" y="1602452"/>
            <a:ext cx="10515600" cy="4351338"/>
          </a:xfrm>
        </p:spPr>
        <p:txBody>
          <a:bodyPr/>
          <a:lstStyle/>
          <a:p>
            <a:r>
              <a:rPr lang="en-US" dirty="0"/>
              <a:t>The showcases positive reviews of a product called "Fisher-Price Slumber Otter." The word cloud is dominated by phrases like "calm," "help," "works," "adjustable," "light," "sound," "melodies," "movement," and “ belly" </a:t>
            </a:r>
          </a:p>
          <a:p>
            <a:r>
              <a:rPr lang="en-US" dirty="0"/>
              <a:t>These words convey a sense of peace, comfort, and effectiveness, implying that the Slumber Otter is a valuable tool for soothing babies and promoting sleep</a:t>
            </a:r>
          </a:p>
        </p:txBody>
      </p:sp>
      <p:pic>
        <p:nvPicPr>
          <p:cNvPr id="3074" name="Picture 2">
            <a:extLst>
              <a:ext uri="{FF2B5EF4-FFF2-40B4-BE49-F238E27FC236}">
                <a16:creationId xmlns:a16="http://schemas.microsoft.com/office/drawing/2014/main" id="{D5D0A363-A91C-48F9-929B-B96DF38F05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5145" y="4472247"/>
            <a:ext cx="5413837" cy="2020628"/>
          </a:xfrm>
          <a:prstGeom prst="rect">
            <a:avLst/>
          </a:prstGeom>
          <a:noFill/>
          <a:extLst>
            <a:ext uri="{909E8E84-426E-40DD-AFC4-6F175D3DCCD1}">
              <a14:hiddenFill xmlns:a14="http://schemas.microsoft.com/office/drawing/2010/main">
                <a:solidFill>
                  <a:srgbClr val="FFFFFF"/>
                </a:solidFill>
              </a14:hiddenFill>
            </a:ext>
          </a:extLst>
        </p:spPr>
      </p:pic>
      <p:pic>
        <p:nvPicPr>
          <p:cNvPr id="21" name="Audio 20">
            <a:hlinkClick r:id="" action="ppaction://media"/>
            <a:extLst>
              <a:ext uri="{FF2B5EF4-FFF2-40B4-BE49-F238E27FC236}">
                <a16:creationId xmlns:a16="http://schemas.microsoft.com/office/drawing/2014/main" id="{2611FA4E-4478-39AF-4F9A-FE2B3905E36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74861798"/>
      </p:ext>
    </p:extLst>
  </p:cSld>
  <p:clrMapOvr>
    <a:masterClrMapping/>
  </p:clrMapOvr>
  <mc:AlternateContent xmlns:mc="http://schemas.openxmlformats.org/markup-compatibility/2006">
    <mc:Choice xmlns:p14="http://schemas.microsoft.com/office/powerpoint/2010/main" Requires="p14">
      <p:transition spd="slow" p14:dur="2000" advTm="27824"/>
    </mc:Choice>
    <mc:Fallback>
      <p:transition spd="slow" advTm="27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C1EE6-FAA5-42B6-B8E2-CDBD16DFDA3E}"/>
              </a:ext>
            </a:extLst>
          </p:cNvPr>
          <p:cNvSpPr>
            <a:spLocks noGrp="1"/>
          </p:cNvSpPr>
          <p:nvPr>
            <p:ph type="title"/>
          </p:nvPr>
        </p:nvSpPr>
        <p:spPr/>
        <p:txBody>
          <a:bodyPr/>
          <a:lstStyle/>
          <a:p>
            <a:r>
              <a:rPr lang="en-US" dirty="0" err="1"/>
              <a:t>WordClouds</a:t>
            </a:r>
            <a:r>
              <a:rPr lang="en-US" dirty="0"/>
              <a:t> -Positive</a:t>
            </a:r>
          </a:p>
        </p:txBody>
      </p:sp>
      <p:sp>
        <p:nvSpPr>
          <p:cNvPr id="3" name="Content Placeholder 2">
            <a:extLst>
              <a:ext uri="{FF2B5EF4-FFF2-40B4-BE49-F238E27FC236}">
                <a16:creationId xmlns:a16="http://schemas.microsoft.com/office/drawing/2014/main" id="{00BD1718-E72A-4659-BA13-0EBC68076D05}"/>
              </a:ext>
            </a:extLst>
          </p:cNvPr>
          <p:cNvSpPr>
            <a:spLocks noGrp="1"/>
          </p:cNvSpPr>
          <p:nvPr>
            <p:ph idx="1"/>
          </p:nvPr>
        </p:nvSpPr>
        <p:spPr>
          <a:xfrm>
            <a:off x="838200" y="1602452"/>
            <a:ext cx="10515600" cy="4351338"/>
          </a:xfrm>
        </p:spPr>
        <p:txBody>
          <a:bodyPr/>
          <a:lstStyle/>
          <a:p>
            <a:r>
              <a:rPr lang="en-US" dirty="0"/>
              <a:t>he word cloud highlights words like "money," "give," "broken," "expensive," "defective," "loud," "heavy," "expensive," "short," "totally," "annoying," "child," "batteries," "soft," "music," "quality," "ice," "mechanism," "price," "tone," "change," "movement," "well," "asleep," "looking for," "gift," and "hard." </a:t>
            </a:r>
          </a:p>
          <a:p>
            <a:r>
              <a:rPr lang="en-US" dirty="0"/>
              <a:t>These words collectively paint a picture of a product that has been met with dissatisfaction and negative experiences among users.</a:t>
            </a:r>
          </a:p>
        </p:txBody>
      </p:sp>
      <p:pic>
        <p:nvPicPr>
          <p:cNvPr id="2052" name="Picture 4">
            <a:extLst>
              <a:ext uri="{FF2B5EF4-FFF2-40B4-BE49-F238E27FC236}">
                <a16:creationId xmlns:a16="http://schemas.microsoft.com/office/drawing/2014/main" id="{5594ED6B-D261-428E-95B3-51560660F7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6011" y="4521392"/>
            <a:ext cx="4981574" cy="1971483"/>
          </a:xfrm>
          <a:prstGeom prst="rect">
            <a:avLst/>
          </a:prstGeom>
          <a:noFill/>
          <a:extLst>
            <a:ext uri="{909E8E84-426E-40DD-AFC4-6F175D3DCCD1}">
              <a14:hiddenFill xmlns:a14="http://schemas.microsoft.com/office/drawing/2010/main">
                <a:solidFill>
                  <a:srgbClr val="FFFFFF"/>
                </a:solidFill>
              </a14:hiddenFill>
            </a:ext>
          </a:extLst>
        </p:spPr>
      </p:pic>
      <p:pic>
        <p:nvPicPr>
          <p:cNvPr id="16" name="Audio 15">
            <a:hlinkClick r:id="" action="ppaction://media"/>
            <a:extLst>
              <a:ext uri="{FF2B5EF4-FFF2-40B4-BE49-F238E27FC236}">
                <a16:creationId xmlns:a16="http://schemas.microsoft.com/office/drawing/2014/main" id="{B11E992B-4230-8294-754F-1AB646FA5D4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14843359"/>
      </p:ext>
    </p:extLst>
  </p:cSld>
  <p:clrMapOvr>
    <a:masterClrMapping/>
  </p:clrMapOvr>
  <mc:AlternateContent xmlns:mc="http://schemas.openxmlformats.org/markup-compatibility/2006">
    <mc:Choice xmlns:p14="http://schemas.microsoft.com/office/powerpoint/2010/main" Requires="p14">
      <p:transition spd="slow" p14:dur="2000" advTm="13842"/>
    </mc:Choice>
    <mc:Fallback>
      <p:transition spd="slow" advTm="138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C1EE6-FAA5-42B6-B8E2-CDBD16DFDA3E}"/>
              </a:ext>
            </a:extLst>
          </p:cNvPr>
          <p:cNvSpPr>
            <a:spLocks noGrp="1"/>
          </p:cNvSpPr>
          <p:nvPr>
            <p:ph type="title"/>
          </p:nvPr>
        </p:nvSpPr>
        <p:spPr/>
        <p:txBody>
          <a:bodyPr/>
          <a:lstStyle/>
          <a:p>
            <a:r>
              <a:rPr lang="en-US" dirty="0"/>
              <a:t>Sentiment Labeling</a:t>
            </a:r>
          </a:p>
        </p:txBody>
      </p:sp>
      <p:sp>
        <p:nvSpPr>
          <p:cNvPr id="3" name="Content Placeholder 2">
            <a:extLst>
              <a:ext uri="{FF2B5EF4-FFF2-40B4-BE49-F238E27FC236}">
                <a16:creationId xmlns:a16="http://schemas.microsoft.com/office/drawing/2014/main" id="{00BD1718-E72A-4659-BA13-0EBC68076D05}"/>
              </a:ext>
            </a:extLst>
          </p:cNvPr>
          <p:cNvSpPr>
            <a:spLocks noGrp="1"/>
          </p:cNvSpPr>
          <p:nvPr>
            <p:ph idx="1"/>
          </p:nvPr>
        </p:nvSpPr>
        <p:spPr/>
        <p:txBody>
          <a:bodyPr/>
          <a:lstStyle/>
          <a:p>
            <a:r>
              <a:rPr lang="en-US" dirty="0"/>
              <a:t>The pie chart shows that 84.8% of the samples are positive, while 15.2% are negative. This indicates that the overall sentiment for the topic or subject being analyzed is strongly positive.</a:t>
            </a:r>
          </a:p>
        </p:txBody>
      </p:sp>
      <p:pic>
        <p:nvPicPr>
          <p:cNvPr id="4098" name="Picture 2">
            <a:extLst>
              <a:ext uri="{FF2B5EF4-FFF2-40B4-BE49-F238E27FC236}">
                <a16:creationId xmlns:a16="http://schemas.microsoft.com/office/drawing/2014/main" id="{841E4E50-8154-4DB0-9F5B-023EFBCBBF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3675" y="3429000"/>
            <a:ext cx="4497532" cy="2747963"/>
          </a:xfrm>
          <a:prstGeom prst="rect">
            <a:avLst/>
          </a:prstGeom>
          <a:noFill/>
          <a:extLst>
            <a:ext uri="{909E8E84-426E-40DD-AFC4-6F175D3DCCD1}">
              <a14:hiddenFill xmlns:a14="http://schemas.microsoft.com/office/drawing/2010/main">
                <a:solidFill>
                  <a:srgbClr val="FFFFFF"/>
                </a:solidFill>
              </a14:hiddenFill>
            </a:ext>
          </a:extLst>
        </p:spPr>
      </p:pic>
      <p:pic>
        <p:nvPicPr>
          <p:cNvPr id="8" name="Audio 7">
            <a:hlinkClick r:id="" action="ppaction://media"/>
            <a:extLst>
              <a:ext uri="{FF2B5EF4-FFF2-40B4-BE49-F238E27FC236}">
                <a16:creationId xmlns:a16="http://schemas.microsoft.com/office/drawing/2014/main" id="{90A9BDA4-0C2E-51F7-EECB-DF433DCCF31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93615539"/>
      </p:ext>
    </p:extLst>
  </p:cSld>
  <p:clrMapOvr>
    <a:masterClrMapping/>
  </p:clrMapOvr>
  <mc:AlternateContent xmlns:mc="http://schemas.openxmlformats.org/markup-compatibility/2006">
    <mc:Choice xmlns:p14="http://schemas.microsoft.com/office/powerpoint/2010/main" Requires="p14">
      <p:transition spd="slow" p14:dur="2000" advTm="15840"/>
    </mc:Choice>
    <mc:Fallback>
      <p:transition spd="slow" advTm="15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935</TotalTime>
  <Words>670</Words>
  <Application>Microsoft Office PowerPoint</Application>
  <PresentationFormat>Widescreen</PresentationFormat>
  <Paragraphs>47</Paragraphs>
  <Slides>15</Slides>
  <Notes>2</Notes>
  <HiddenSlides>0</HiddenSlides>
  <MMClips>15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Times New Roman</vt:lpstr>
      <vt:lpstr>Office Theme</vt:lpstr>
      <vt:lpstr>Team Members</vt:lpstr>
      <vt:lpstr>Project  Topic </vt:lpstr>
      <vt:lpstr>Objectives</vt:lpstr>
      <vt:lpstr>Data Collection</vt:lpstr>
      <vt:lpstr>Exploratory Data Analysis (EDA)</vt:lpstr>
      <vt:lpstr>WordClouds-Positive</vt:lpstr>
      <vt:lpstr>WordClouds -Positive</vt:lpstr>
      <vt:lpstr>WordClouds -Positive</vt:lpstr>
      <vt:lpstr>Sentiment Labeling</vt:lpstr>
      <vt:lpstr>Tokenization and Lemmatization</vt:lpstr>
      <vt:lpstr>Methodology</vt:lpstr>
      <vt:lpstr>Methodology</vt:lpstr>
      <vt:lpstr>ROC Curve</vt:lpstr>
      <vt:lpstr>Model Accuracy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 Analysis for Multilingual Social Media Posts</dc:title>
  <dc:creator>Admin</dc:creator>
  <cp:lastModifiedBy>Harsha Linga</cp:lastModifiedBy>
  <cp:revision>24</cp:revision>
  <dcterms:created xsi:type="dcterms:W3CDTF">2023-10-29T11:56:22Z</dcterms:created>
  <dcterms:modified xsi:type="dcterms:W3CDTF">2023-11-29T06:00:46Z</dcterms:modified>
</cp:coreProperties>
</file>